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Google Sans" panose="020B0604020202020204" charset="0"/>
      <p:regular r:id="rId14"/>
      <p:bold r:id="rId15"/>
      <p:italic r:id="rId16"/>
      <p:boldItalic r:id="rId17"/>
    </p:embeddedFont>
    <p:embeddedFont>
      <p:font typeface="Google Sans Medium" panose="020B0604020202020204" charset="0"/>
      <p:regular r:id="rId18"/>
      <p:bold r:id="rId19"/>
      <p:italic r:id="rId20"/>
      <p:boldItalic r:id="rId21"/>
    </p:embeddedFont>
    <p:embeddedFont>
      <p:font typeface="Google Sans SemiBold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393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328730" y="2969161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 T</a:t>
            </a:r>
            <a:r>
              <a:rPr lang="en-IN" b="1" dirty="0" err="1"/>
              <a:t>eam</a:t>
            </a:r>
            <a:r>
              <a:rPr lang="en-IN" b="1" dirty="0"/>
              <a:t> Grooming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09"/>
            <a:ext cx="8486546" cy="736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7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  </a:t>
            </a:r>
            <a:r>
              <a:rPr lang="en-US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Design a personalized AI career advisor that maps skills, recommends career paths, and prepares students for the evolving job market.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1700" y="3299337"/>
            <a:ext cx="8520600" cy="809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lvl="0"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 </a:t>
            </a:r>
            <a:r>
              <a:rPr lang="en-IN" b="1" dirty="0"/>
              <a:t>Charan Sai </a:t>
            </a:r>
            <a:r>
              <a:rPr lang="en-IN" b="1" dirty="0" err="1"/>
              <a:t>Pathuri</a:t>
            </a:r>
            <a:br>
              <a:rPr lang="en-IN" b="1" dirty="0"/>
            </a:br>
            <a:br>
              <a:rPr lang="en-IN" b="1" dirty="0"/>
            </a:br>
            <a:r>
              <a:rPr lang="en-IN" b="1" dirty="0"/>
              <a:t>Team Members names: </a:t>
            </a:r>
            <a:r>
              <a:rPr lang="en-IN" b="1" dirty="0" err="1"/>
              <a:t>Raajarapu</a:t>
            </a:r>
            <a:r>
              <a:rPr lang="en-IN" b="1" dirty="0"/>
              <a:t> </a:t>
            </a:r>
            <a:r>
              <a:rPr lang="en-IN" b="1" dirty="0" err="1"/>
              <a:t>Suswin</a:t>
            </a:r>
            <a:r>
              <a:rPr lang="en-IN" b="1" dirty="0"/>
              <a:t>, </a:t>
            </a:r>
            <a:r>
              <a:rPr lang="en-IN" b="1" dirty="0" err="1"/>
              <a:t>Boligorla</a:t>
            </a:r>
            <a:r>
              <a:rPr lang="en-IN" b="1" dirty="0"/>
              <a:t> Lokesh, </a:t>
            </a:r>
            <a:r>
              <a:rPr lang="en-IN" b="1" dirty="0" err="1"/>
              <a:t>Kondapally</a:t>
            </a:r>
            <a:r>
              <a:rPr lang="en-IN" b="1" dirty="0"/>
              <a:t> Simhadri, Martha Ushasree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hackathon:</a:t>
            </a:r>
            <a:b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b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We Need Mentorship regarding this Project.</a:t>
            </a: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103031" y="575257"/>
            <a:ext cx="8762673" cy="4370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b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b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-US" sz="1600" dirty="0"/>
              <a:t>The prototype of </a:t>
            </a:r>
            <a:r>
              <a:rPr lang="en-US" sz="1600" b="1" dirty="0" err="1"/>
              <a:t>SysBot</a:t>
            </a:r>
            <a:r>
              <a:rPr lang="en-US" sz="1600" b="1" dirty="0"/>
              <a:t> – AI Career Studio</a:t>
            </a:r>
            <a:r>
              <a:rPr lang="en-US" sz="1600" dirty="0"/>
              <a:t> is a lightweight, cloud-based web application designed to demonstrate how AI can assist students and professionals in career planning and interview preparation. It integrates multiple features into a single platform, making it both user-friendly and impactful.</a:t>
            </a:r>
          </a:p>
          <a:p>
            <a:r>
              <a:rPr lang="en-US" sz="1600" dirty="0"/>
              <a:t>Key aspects of the prototype include: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Career Discovery Module:</a:t>
            </a:r>
            <a:r>
              <a:rPr lang="en-US" sz="1600" dirty="0"/>
              <a:t> Users upload their resume or enter their skills, and the system analyzes the input using AI to suggest suitable career paths along with detailed learning roadmaps.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Chat Interview Simulation:</a:t>
            </a:r>
            <a:r>
              <a:rPr lang="en-US" sz="1600" dirty="0"/>
              <a:t> A text-based chatbot conducts mock interviews, asking role-specific questions and providing personalized feedback to improve communication and problem-solving skills.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Voice Interview Simulation:</a:t>
            </a:r>
            <a:r>
              <a:rPr lang="en-US" sz="1600" dirty="0"/>
              <a:t> A voice-enabled mock interviewer where users can speak their responses, and the AI interacts in real-time through both text and synthesized voice for a realistic experience.</a:t>
            </a:r>
          </a:p>
          <a:p>
            <a:r>
              <a:rPr lang="en-US" sz="1600" dirty="0"/>
              <a:t>The prototype is built using a modern tech stack: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Frontend:</a:t>
            </a:r>
            <a:r>
              <a:rPr lang="en-US" sz="1600" dirty="0"/>
              <a:t> React for the multi-tab interface (Career Discovery, Chat Interview, Voice Interview).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Backend:</a:t>
            </a:r>
            <a:r>
              <a:rPr lang="en-US" sz="1600" dirty="0"/>
              <a:t> </a:t>
            </a:r>
            <a:r>
              <a:rPr lang="en-US" sz="1600" dirty="0" err="1"/>
              <a:t>Vercel</a:t>
            </a:r>
            <a:r>
              <a:rPr lang="en-US" sz="1600" dirty="0"/>
              <a:t> serverless API functions for scalable and fast performance.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AI Engine:</a:t>
            </a:r>
            <a:r>
              <a:rPr lang="en-US" sz="1600" dirty="0"/>
              <a:t> Google Gemini API for intelligent text generation.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Voice Features:</a:t>
            </a:r>
            <a:r>
              <a:rPr lang="en-US" sz="1600" dirty="0"/>
              <a:t> Web Speech API (Speech-to-Text) and Speech Synthesis API (Text-to-Speech).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Deployment:</a:t>
            </a:r>
            <a:r>
              <a:rPr lang="en-US" sz="1600" dirty="0"/>
              <a:t> Entire system hosted on </a:t>
            </a:r>
            <a:r>
              <a:rPr lang="en-US" sz="1600" dirty="0" err="1"/>
              <a:t>Vercel</a:t>
            </a:r>
            <a:r>
              <a:rPr lang="en-US" sz="1600" dirty="0"/>
              <a:t>, making it lightweight, cloud-native, and easy to access.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This prototype validates the feasibility of an </a:t>
            </a:r>
            <a:r>
              <a:rPr lang="en-US" sz="1600" b="1" dirty="0"/>
              <a:t>AI-powered career companion</a:t>
            </a:r>
            <a:r>
              <a:rPr lang="en-US" sz="1600" dirty="0"/>
              <a:t> by combining </a:t>
            </a:r>
            <a:r>
              <a:rPr lang="en-US" sz="1600" b="1" dirty="0"/>
              <a:t>career recommendations, interview practice, and skill development guidance</a:t>
            </a:r>
            <a:r>
              <a:rPr lang="en-US" sz="1600" dirty="0"/>
              <a:t> into a single integrated solution.</a:t>
            </a:r>
          </a:p>
          <a:p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257576" y="768439"/>
            <a:ext cx="8723291" cy="4048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  <a:b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b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-US" sz="1600" b="1" dirty="0"/>
              <a:t>1. How different is it from any of the other existing solutions?</a:t>
            </a:r>
            <a:br>
              <a:rPr lang="en-US" sz="1600" b="1" dirty="0"/>
            </a:br>
            <a:br>
              <a:rPr lang="en-US" sz="1600" dirty="0"/>
            </a:br>
            <a:r>
              <a:rPr lang="en-US" sz="1600" dirty="0"/>
              <a:t>Unlike traditional career counseling platforms or standalone interview apps, </a:t>
            </a:r>
            <a:r>
              <a:rPr lang="en-US" sz="1600" b="1" dirty="0" err="1"/>
              <a:t>SysBot</a:t>
            </a:r>
            <a:r>
              <a:rPr lang="en-US" sz="1600" b="1" dirty="0"/>
              <a:t> integrates career discovery, personalized learning roadmaps, and both chat- and voice-based interview simulations into one unified platform.</a:t>
            </a:r>
            <a:r>
              <a:rPr lang="en-US" sz="1600" dirty="0"/>
              <a:t> It is free, always accessible, and AI-driven, making it more scalable and cost-effective than human-led career services.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2. How will it be able to solve the problem?</a:t>
            </a:r>
            <a:br>
              <a:rPr lang="en-US" sz="1600" dirty="0"/>
            </a:br>
            <a:r>
              <a:rPr lang="en-US" sz="1600" dirty="0" err="1"/>
              <a:t>SysBot</a:t>
            </a:r>
            <a:r>
              <a:rPr lang="en-US" sz="1600" dirty="0"/>
              <a:t> addresses the gap by:</a:t>
            </a:r>
          </a:p>
          <a:p>
            <a:r>
              <a:rPr lang="en-US" sz="1600" dirty="0"/>
              <a:t>Analyzing a user’s resume or skills to suggest relevant career paths.</a:t>
            </a:r>
          </a:p>
          <a:p>
            <a:r>
              <a:rPr lang="en-US" sz="1600" dirty="0"/>
              <a:t>Providing structured learning roadmaps to bridge skill gaps.</a:t>
            </a:r>
          </a:p>
          <a:p>
            <a:r>
              <a:rPr lang="en-US" sz="1600" dirty="0"/>
              <a:t>Offering realistic interview practice (chat + voice) with instant AI feedback.</a:t>
            </a:r>
            <a:br>
              <a:rPr lang="en-US" sz="1600" dirty="0"/>
            </a:br>
            <a:r>
              <a:rPr lang="en-US" sz="1600" dirty="0"/>
              <a:t>This holistic approach ensures users are not just guided but also trained to succeed.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3. USP (Unique Selling Proposition) of the proposed solution</a:t>
            </a:r>
            <a:endParaRPr lang="en-US" sz="1600" dirty="0"/>
          </a:p>
          <a:p>
            <a:r>
              <a:rPr lang="en-US" sz="1600" b="1" dirty="0"/>
              <a:t>All-in-One AI Career Companion:</a:t>
            </a:r>
            <a:r>
              <a:rPr lang="en-US" sz="1600" dirty="0"/>
              <a:t> Combines career counseling, skill development, and interview preparation in a single platform.</a:t>
            </a:r>
          </a:p>
          <a:p>
            <a:r>
              <a:rPr lang="en-US" sz="1600" b="1" dirty="0"/>
              <a:t>Free, Scalable, and Privacy-Focused:</a:t>
            </a:r>
            <a:r>
              <a:rPr lang="en-US" sz="1600" dirty="0"/>
              <a:t> No hidden costs, works entirely online, and ensures data security.</a:t>
            </a:r>
          </a:p>
          <a:p>
            <a:r>
              <a:rPr lang="en-US" sz="1600" b="1" dirty="0"/>
              <a:t>Realistic Interview Simulation:</a:t>
            </a:r>
            <a:r>
              <a:rPr lang="en-US" sz="1600" dirty="0"/>
              <a:t> Offers both chat- and voice-based practice, something most competitors lack.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198783" y="620201"/>
            <a:ext cx="8643067" cy="4333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r>
              <a:rPr lang="en-US" sz="1800" b="1" dirty="0"/>
              <a:t>List of Features Offered by the Solution</a:t>
            </a:r>
            <a:br>
              <a:rPr lang="en-US" sz="1800" b="1" dirty="0"/>
            </a:br>
            <a:br>
              <a:rPr lang="en-US" sz="1800" b="1" dirty="0"/>
            </a:br>
            <a:r>
              <a:rPr lang="en-US" b="1" dirty="0"/>
              <a:t>Features Offered by </a:t>
            </a:r>
            <a:r>
              <a:rPr lang="en-US" b="1" dirty="0" err="1"/>
              <a:t>SysBot</a:t>
            </a:r>
            <a:r>
              <a:rPr lang="en-US" b="1" dirty="0"/>
              <a:t> – AI Career Studio</a:t>
            </a:r>
          </a:p>
          <a:p>
            <a:r>
              <a:rPr lang="en-US" b="1" dirty="0"/>
              <a:t>Career Discovery</a:t>
            </a:r>
            <a:endParaRPr lang="en-US" dirty="0"/>
          </a:p>
          <a:p>
            <a:pPr lvl="1"/>
            <a:r>
              <a:rPr lang="en-US" dirty="0"/>
              <a:t>Upload resume or enter skills to receive personalized career recommendations.</a:t>
            </a:r>
          </a:p>
          <a:p>
            <a:pPr lvl="1"/>
            <a:r>
              <a:rPr lang="en-US" dirty="0"/>
              <a:t>Generates detailed learning roadmaps for skill-building and transitions.</a:t>
            </a:r>
          </a:p>
          <a:p>
            <a:r>
              <a:rPr lang="en-US" b="1" dirty="0"/>
              <a:t>Chat-Based Mock Interviews</a:t>
            </a:r>
            <a:endParaRPr lang="en-US" dirty="0"/>
          </a:p>
          <a:p>
            <a:pPr lvl="1"/>
            <a:r>
              <a:rPr lang="en-US" dirty="0"/>
              <a:t>AI-powered text interview practice tailored to user’s target role.</a:t>
            </a:r>
          </a:p>
          <a:p>
            <a:pPr lvl="1"/>
            <a:r>
              <a:rPr lang="en-US" dirty="0"/>
              <a:t>Provides instant feedback on responses.</a:t>
            </a:r>
          </a:p>
          <a:p>
            <a:r>
              <a:rPr lang="en-US" b="1" dirty="0"/>
              <a:t>Voice-Based Mock Interviews</a:t>
            </a:r>
            <a:endParaRPr lang="en-US" dirty="0"/>
          </a:p>
          <a:p>
            <a:pPr lvl="1"/>
            <a:r>
              <a:rPr lang="en-US" dirty="0"/>
              <a:t>Realistic spoken interview simulation using Speech-to-Text and Text-to-Speech.</a:t>
            </a:r>
          </a:p>
          <a:p>
            <a:pPr lvl="1"/>
            <a:r>
              <a:rPr lang="en-US" dirty="0"/>
              <a:t>AI interviewer asks follow-up questions for an authentic experience.</a:t>
            </a:r>
          </a:p>
          <a:p>
            <a:r>
              <a:rPr lang="en-US" b="1" dirty="0"/>
              <a:t>Personalized Guidance</a:t>
            </a:r>
            <a:endParaRPr lang="en-US" dirty="0"/>
          </a:p>
          <a:p>
            <a:pPr lvl="1"/>
            <a:r>
              <a:rPr lang="en-US" dirty="0"/>
              <a:t>Matches skills to relevant career paths.</a:t>
            </a:r>
          </a:p>
          <a:p>
            <a:pPr lvl="1"/>
            <a:r>
              <a:rPr lang="en-US" dirty="0"/>
              <a:t>Suggests free learning resources and tools.</a:t>
            </a:r>
          </a:p>
          <a:p>
            <a:r>
              <a:rPr lang="en-US" b="1" dirty="0"/>
              <a:t>24/7 Availability</a:t>
            </a:r>
            <a:endParaRPr lang="en-US" dirty="0"/>
          </a:p>
          <a:p>
            <a:pPr lvl="1"/>
            <a:r>
              <a:rPr lang="en-US" dirty="0"/>
              <a:t>Always accessible, cloud-hosted platform.</a:t>
            </a:r>
          </a:p>
          <a:p>
            <a:pPr lvl="1"/>
            <a:r>
              <a:rPr lang="en-US" dirty="0"/>
              <a:t>Free to use, with no hidden costs.</a:t>
            </a:r>
          </a:p>
          <a:p>
            <a:r>
              <a:rPr lang="en-US" b="1" dirty="0"/>
              <a:t>Privacy-Focused</a:t>
            </a:r>
            <a:endParaRPr lang="en-US" dirty="0"/>
          </a:p>
          <a:p>
            <a:pPr lvl="1"/>
            <a:r>
              <a:rPr lang="en-US" dirty="0"/>
              <a:t>Secure handling of personal data.</a:t>
            </a:r>
          </a:p>
          <a:p>
            <a:pPr lvl="1"/>
            <a:r>
              <a:rPr lang="en-US" dirty="0"/>
              <a:t>No external sharing of uploaded resumes or skills.</a:t>
            </a:r>
          </a:p>
          <a:p>
            <a:endParaRPr lang="en-US" sz="1800" b="1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128819" y="458888"/>
            <a:ext cx="8705079" cy="4359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b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F726FB-C5AD-9D78-69BB-D91CB298C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3605" y="1493051"/>
            <a:ext cx="2528552" cy="311680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244699" y="776499"/>
            <a:ext cx="8587601" cy="4168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3EAF0A-2505-91B8-1F51-436983999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513" y="1265663"/>
            <a:ext cx="7032853" cy="35853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AD185B-BEE5-A5B5-0DF9-D874B4524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589" y="1262129"/>
            <a:ext cx="8398711" cy="34901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257577" y="596347"/>
            <a:ext cx="8757633" cy="42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 </a:t>
            </a:r>
            <a:b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b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r>
              <a:rPr lang="en-US" sz="1600" b="1" dirty="0"/>
              <a:t>1. Frontend</a:t>
            </a:r>
            <a:br>
              <a:rPr lang="en-US" sz="1600" b="1" dirty="0"/>
            </a:br>
            <a:endParaRPr lang="en-US" sz="1600" b="1" dirty="0"/>
          </a:p>
          <a:p>
            <a:r>
              <a:rPr lang="en-US" sz="1600" b="1" dirty="0"/>
              <a:t>React.js</a:t>
            </a:r>
            <a:r>
              <a:rPr lang="en-US" sz="1600" dirty="0"/>
              <a:t>: Builds a responsive, interactive multi-tab interface (Career Discovery, Chat Interview, Voice Interview).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2. Backend</a:t>
            </a:r>
            <a:br>
              <a:rPr lang="en-US" sz="1600" b="1" dirty="0"/>
            </a:br>
            <a:endParaRPr lang="en-US" sz="1600" b="1" dirty="0"/>
          </a:p>
          <a:p>
            <a:r>
              <a:rPr lang="en-US" sz="1600" b="1" dirty="0" err="1"/>
              <a:t>Vercel</a:t>
            </a:r>
            <a:r>
              <a:rPr lang="en-US" sz="1600" b="1" dirty="0"/>
              <a:t> Serverless Functions</a:t>
            </a:r>
            <a:r>
              <a:rPr lang="en-US" sz="1600" dirty="0"/>
              <a:t>: Lightweight, scalable API backend to handle user requests and communicate with AI services.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3. AI Engine</a:t>
            </a:r>
            <a:br>
              <a:rPr lang="en-US" sz="1600" b="1" dirty="0"/>
            </a:br>
            <a:endParaRPr lang="en-US" sz="1600" b="1" dirty="0"/>
          </a:p>
          <a:p>
            <a:r>
              <a:rPr lang="en-US" sz="1600" b="1" dirty="0"/>
              <a:t>Google Gemini API</a:t>
            </a:r>
            <a:r>
              <a:rPr lang="en-US" sz="1600" dirty="0"/>
              <a:t>: Generates career suggestions, learning roadmaps, and interview Q&amp;A using advanced text generation.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4. Voice Processing</a:t>
            </a:r>
            <a:br>
              <a:rPr lang="en-US" sz="1600" b="1" dirty="0"/>
            </a:br>
            <a:endParaRPr lang="en-US" sz="1600" b="1" dirty="0"/>
          </a:p>
          <a:p>
            <a:r>
              <a:rPr lang="en-US" sz="1600" b="1" dirty="0"/>
              <a:t>Web Speech API</a:t>
            </a:r>
            <a:r>
              <a:rPr lang="en-US" sz="1600" dirty="0"/>
              <a:t>: Converts user voice input into text (Speech-to-Text).</a:t>
            </a:r>
          </a:p>
          <a:p>
            <a:r>
              <a:rPr lang="en-US" sz="1600" b="1" dirty="0"/>
              <a:t>Speech Synthesis API</a:t>
            </a:r>
            <a:r>
              <a:rPr lang="en-US" sz="1600" dirty="0"/>
              <a:t>: Converts AI responses into voice output (Text-to-Speech) for realistic voice interviews.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5. Deployment / Hosting</a:t>
            </a:r>
            <a:br>
              <a:rPr lang="en-US" sz="1600" b="1" dirty="0"/>
            </a:br>
            <a:endParaRPr lang="en-US" sz="1600" b="1" dirty="0"/>
          </a:p>
          <a:p>
            <a:r>
              <a:rPr lang="en-US" sz="1600" b="1" dirty="0" err="1"/>
              <a:t>Vercel</a:t>
            </a:r>
            <a:r>
              <a:rPr lang="en-US" sz="1600" b="1" dirty="0"/>
              <a:t> Cloud</a:t>
            </a:r>
            <a:r>
              <a:rPr lang="en-US" sz="1600" dirty="0"/>
              <a:t>: Full cloud deployment of frontend and backend, ensuring 24/7 availability and fast access.</a:t>
            </a:r>
            <a:br>
              <a:rPr lang="en-US" sz="1600" dirty="0"/>
            </a:br>
            <a:endParaRPr lang="en-US" sz="1600" dirty="0"/>
          </a:p>
          <a:p>
            <a:r>
              <a:rPr lang="en-US" sz="1600" b="1" dirty="0"/>
              <a:t>6. Data / Storage (Optional)</a:t>
            </a:r>
            <a:br>
              <a:rPr lang="en-US" sz="1600" b="1" dirty="0"/>
            </a:br>
            <a:endParaRPr lang="en-US" sz="1600" b="1" dirty="0"/>
          </a:p>
          <a:p>
            <a:r>
              <a:rPr lang="en-US" sz="1600" b="1" dirty="0"/>
              <a:t>Privacy-focused storage</a:t>
            </a:r>
            <a:r>
              <a:rPr lang="en-US" sz="1600" dirty="0"/>
              <a:t>: Stores user resume/skills securely if needed for personalized recommendations.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b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03396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(optional):</a:t>
            </a:r>
            <a:b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</a:b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6133313-8CDE-C812-18A9-82DA7EBD13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026151"/>
              </p:ext>
            </p:extLst>
          </p:nvPr>
        </p:nvGraphicFramePr>
        <p:xfrm>
          <a:off x="631064" y="1152526"/>
          <a:ext cx="8092224" cy="3647000"/>
        </p:xfrm>
        <a:graphic>
          <a:graphicData uri="http://schemas.openxmlformats.org/drawingml/2006/table">
            <a:tbl>
              <a:tblPr/>
              <a:tblGrid>
                <a:gridCol w="2023056">
                  <a:extLst>
                    <a:ext uri="{9D8B030D-6E8A-4147-A177-3AD203B41FA5}">
                      <a16:colId xmlns:a16="http://schemas.microsoft.com/office/drawing/2014/main" val="2584601983"/>
                    </a:ext>
                  </a:extLst>
                </a:gridCol>
                <a:gridCol w="2023056">
                  <a:extLst>
                    <a:ext uri="{9D8B030D-6E8A-4147-A177-3AD203B41FA5}">
                      <a16:colId xmlns:a16="http://schemas.microsoft.com/office/drawing/2014/main" val="2509319953"/>
                    </a:ext>
                  </a:extLst>
                </a:gridCol>
                <a:gridCol w="2023056">
                  <a:extLst>
                    <a:ext uri="{9D8B030D-6E8A-4147-A177-3AD203B41FA5}">
                      <a16:colId xmlns:a16="http://schemas.microsoft.com/office/drawing/2014/main" val="4144018496"/>
                    </a:ext>
                  </a:extLst>
                </a:gridCol>
                <a:gridCol w="2023056">
                  <a:extLst>
                    <a:ext uri="{9D8B030D-6E8A-4147-A177-3AD203B41FA5}">
                      <a16:colId xmlns:a16="http://schemas.microsoft.com/office/drawing/2014/main" val="2918438263"/>
                    </a:ext>
                  </a:extLst>
                </a:gridCol>
              </a:tblGrid>
              <a:tr h="2605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Component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Technology / Service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Estimated Cost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Notes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786741"/>
                  </a:ext>
                </a:extLst>
              </a:tr>
              <a:tr h="6252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Frontend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React.js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Free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/>
                        <a:t>Open-source, no hosting cost if deployed on Vercel Free tier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5486104"/>
                  </a:ext>
                </a:extLst>
              </a:tr>
              <a:tr h="4428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Backend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Vercel Serverless Functions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Free / $20+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/>
                        <a:t>Free tier sufficient for hackathon prototype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87385"/>
                  </a:ext>
                </a:extLst>
              </a:tr>
              <a:tr h="6252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AI Engine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Google Gemini API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Free / Pay-as-you-go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/>
                        <a:t>Limited requests may be free; pay-as-you-go for extended usage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590405"/>
                  </a:ext>
                </a:extLst>
              </a:tr>
              <a:tr h="4428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Voice Services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/>
                        <a:t>Web Speech API + Speech Synthesis API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Free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Browser-native APIs, no cost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4811638"/>
                  </a:ext>
                </a:extLst>
              </a:tr>
              <a:tr h="6252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Hosting / Deployment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Vercel Cloud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Free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/>
                        <a:t>Free tier supports cloud deployment and 24/7 access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8917712"/>
                  </a:ext>
                </a:extLst>
              </a:tr>
              <a:tr h="6252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Storage (Optional)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Privacy-focused storage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Free / Low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dirty="0"/>
                        <a:t>Optional for demo; can use free DB or local storage</a:t>
                      </a:r>
                    </a:p>
                  </a:txBody>
                  <a:tcPr marL="73206" marR="73206" marT="36603" marB="366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68818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1020</Words>
  <Application>Microsoft Office PowerPoint</Application>
  <PresentationFormat>On-screen Show (16:9)</PresentationFormat>
  <Paragraphs>91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Proxima Nova</vt:lpstr>
      <vt:lpstr>Google Sans Medium</vt:lpstr>
      <vt:lpstr>Google Sans</vt:lpstr>
      <vt:lpstr>Google Sans SemiBold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RAAJARAPU SUSWIN</dc:creator>
  <cp:lastModifiedBy>laddususwin438@outlook.com</cp:lastModifiedBy>
  <cp:revision>5</cp:revision>
  <dcterms:modified xsi:type="dcterms:W3CDTF">2025-09-21T06:50:26Z</dcterms:modified>
</cp:coreProperties>
</file>